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1" r:id="rId4"/>
    <p:sldId id="302" r:id="rId5"/>
    <p:sldId id="303" r:id="rId6"/>
    <p:sldId id="263" r:id="rId7"/>
    <p:sldId id="273" r:id="rId8"/>
    <p:sldId id="293" r:id="rId9"/>
    <p:sldId id="294" r:id="rId10"/>
    <p:sldId id="298" r:id="rId11"/>
    <p:sldId id="300" r:id="rId12"/>
    <p:sldId id="304" r:id="rId13"/>
    <p:sldId id="267" r:id="rId14"/>
  </p:sldIdLst>
  <p:sldSz cx="9144000" cy="6858000" type="screen4x3"/>
  <p:notesSz cx="6980238" cy="9236075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F92"/>
    <a:srgbClr val="FF5050"/>
    <a:srgbClr val="FF7C80"/>
    <a:srgbClr val="FF6600"/>
    <a:srgbClr val="01FF0D"/>
    <a:srgbClr val="C20000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4612" autoAdjust="0"/>
  </p:normalViewPr>
  <p:slideViewPr>
    <p:cSldViewPr>
      <p:cViewPr>
        <p:scale>
          <a:sx n="77" d="100"/>
          <a:sy n="77" d="100"/>
        </p:scale>
        <p:origin x="-39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2A62D8-567F-4948-AB25-D99EFAEFD0AE}" type="datetimeFigureOut">
              <a:rPr lang="en-US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24188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772525"/>
            <a:ext cx="3024187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3383F5-84A6-40FB-82A9-0BE8687AA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kumimoji="0" sz="1200"/>
            </a:lvl1pPr>
          </a:lstStyle>
          <a:p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kumimoji="0"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7850"/>
            <a:ext cx="55800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kumimoji="0" sz="1200"/>
            </a:lvl1pPr>
          </a:lstStyle>
          <a:p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kumimoji="0" sz="1200"/>
            </a:lvl1pPr>
          </a:lstStyle>
          <a:p>
            <a:fld id="{AB3B84BF-92D6-4242-98C9-FE3F246C0C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4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3832A6-D996-4875-983E-4626EA1AA738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B954CE-3B14-42DE-98B5-A0A9D1276EAA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7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7.jpeg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86"/>
          <p:cNvGraphicFramePr>
            <a:graphicFrameLocks noChangeAspect="1"/>
          </p:cNvGraphicFramePr>
          <p:nvPr/>
        </p:nvGraphicFramePr>
        <p:xfrm>
          <a:off x="0" y="5300663"/>
          <a:ext cx="1403350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CorelDRAW" r:id="rId3" imgW="2311400" imgH="3022600" progId="">
                  <p:embed/>
                </p:oleObj>
              </mc:Choice>
              <mc:Fallback>
                <p:oleObj name="CorelDRAW" r:id="rId3" imgW="2311400" imgH="302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0663"/>
                        <a:ext cx="1403350" cy="155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ROEDU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1258887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87"/>
          <p:cNvGraphicFramePr>
            <a:graphicFrameLocks noChangeAspect="1"/>
          </p:cNvGraphicFramePr>
          <p:nvPr/>
        </p:nvGraphicFramePr>
        <p:xfrm>
          <a:off x="0" y="4724400"/>
          <a:ext cx="1600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CorelDRAW" r:id="rId6" imgW="2311400" imgH="3022600" progId="">
                  <p:embed/>
                </p:oleObj>
              </mc:Choice>
              <mc:Fallback>
                <p:oleObj name="CorelDRAW" r:id="rId6" imgW="2311400" imgH="302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4400"/>
                        <a:ext cx="1600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88"/>
          <p:cNvGraphicFramePr>
            <a:graphicFrameLocks noChangeAspect="1"/>
          </p:cNvGraphicFramePr>
          <p:nvPr/>
        </p:nvGraphicFramePr>
        <p:xfrm>
          <a:off x="0" y="0"/>
          <a:ext cx="1600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CorelDRAW" r:id="rId7" imgW="2311400" imgH="4051300" progId="">
                  <p:embed/>
                </p:oleObj>
              </mc:Choice>
              <mc:Fallback>
                <p:oleObj name="CorelDRAW" r:id="rId7" imgW="2311400" imgH="405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00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89"/>
          <p:cNvGraphicFramePr>
            <a:graphicFrameLocks noChangeAspect="1"/>
          </p:cNvGraphicFramePr>
          <p:nvPr/>
        </p:nvGraphicFramePr>
        <p:xfrm>
          <a:off x="0" y="1714500"/>
          <a:ext cx="28559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CorelDRAW" r:id="rId9" imgW="4622800" imgH="4813300" progId="">
                  <p:embed/>
                </p:oleObj>
              </mc:Choice>
              <mc:Fallback>
                <p:oleObj name="CorelDRAW" r:id="rId9" imgW="4622800" imgH="4813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500"/>
                        <a:ext cx="285591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6" descr="Sigla v1-c-transp4x4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1913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571605" y="1438268"/>
            <a:ext cx="7344000" cy="154800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0298" y="3105160"/>
            <a:ext cx="6405578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90800" y="6324600"/>
            <a:ext cx="42672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RoEduNet2 in GEANT 3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 sz="1400" b="0"/>
            </a:lvl1pPr>
          </a:lstStyle>
          <a:p>
            <a:fld id="{F0609086-C489-4568-BC88-91AFD85B5BB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quarter" idx="12"/>
          </p:nvPr>
        </p:nvSpPr>
        <p:spPr>
          <a:xfrm>
            <a:off x="304800" y="6324600"/>
            <a:ext cx="1524000" cy="381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7D4F4D4-09DE-4953-A9A2-61C06FD584F1}" type="datetime1">
              <a:rPr lang="ro-RO"/>
              <a:pPr/>
              <a:t>24.02.2017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AB550-D030-4A58-9BB8-F23B74DB883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6A7F0-4E15-4142-8F4C-31D813B25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04800"/>
            <a:ext cx="19240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19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458B8-D350-4F9E-82BC-2FA5E86F0A40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9F0F5-6D68-46D1-BEF3-2DBEB6A13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67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295400"/>
            <a:ext cx="3771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3771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6D33-3338-4C15-9798-ACE69D558091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E1C2A-6352-4360-A1C7-B82D0914C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67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295400"/>
            <a:ext cx="3771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295400"/>
            <a:ext cx="3771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0" y="3924300"/>
            <a:ext cx="3771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84980-84DB-4080-B3B7-C6BB6ACBE057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6AFCB-5FF4-4F36-B10E-E8F44DDDB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4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4800"/>
            <a:ext cx="7696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081FB-63C7-494B-AE5D-42F02EC17B57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5E0D2-E2A2-4A59-B9DF-DA714BACDB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5"/>
          <p:cNvGraphicFramePr>
            <a:graphicFrameLocks noChangeAspect="1"/>
          </p:cNvGraphicFramePr>
          <p:nvPr/>
        </p:nvGraphicFramePr>
        <p:xfrm>
          <a:off x="0" y="1285875"/>
          <a:ext cx="14033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CorelDRAW" r:id="rId3" imgW="2311400" imgH="4051300" progId="">
                  <p:embed/>
                </p:oleObj>
              </mc:Choice>
              <mc:Fallback>
                <p:oleObj name="CorelDRAW" r:id="rId3" imgW="2311400" imgH="405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75"/>
                        <a:ext cx="14033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6"/>
          <p:cNvGraphicFramePr>
            <a:graphicFrameLocks noChangeAspect="1"/>
          </p:cNvGraphicFramePr>
          <p:nvPr/>
        </p:nvGraphicFramePr>
        <p:xfrm>
          <a:off x="0" y="5500688"/>
          <a:ext cx="14033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CorelDRAW" r:id="rId5" imgW="2311400" imgH="3022600" progId="">
                  <p:embed/>
                </p:oleObj>
              </mc:Choice>
              <mc:Fallback>
                <p:oleObj name="CorelDRAW" r:id="rId5" imgW="2311400" imgH="302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00688"/>
                        <a:ext cx="14033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7"/>
          <p:cNvGraphicFramePr>
            <a:graphicFrameLocks noChangeAspect="1"/>
          </p:cNvGraphicFramePr>
          <p:nvPr/>
        </p:nvGraphicFramePr>
        <p:xfrm>
          <a:off x="0" y="2671763"/>
          <a:ext cx="28559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CorelDRAW" r:id="rId7" imgW="4622800" imgH="4813300" progId="">
                  <p:embed/>
                </p:oleObj>
              </mc:Choice>
              <mc:Fallback>
                <p:oleObj name="CorelDRAW" r:id="rId7" imgW="4622800" imgH="4813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71763"/>
                        <a:ext cx="285591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EA0B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Sigla v1-c-transp4x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516C-483C-40EE-BC8A-37D012A7872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Education and Research Network - RoEduNet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686A-7CEA-4AA6-B4E5-ECA33A5DF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53EA0-4849-4558-B8AA-B6FF99929EF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13223-F3D7-4E8D-89CD-ECFA199AF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968FC-A2FF-4A12-8289-19C5E65EF32C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0B9AA-98B0-4597-A823-15F52B2C6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90E-17FF-49CF-BB56-DDB53C337323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35D0E-FD38-481D-816F-CAA10390E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15"/>
          <p:cNvGraphicFramePr>
            <a:graphicFrameLocks noChangeAspect="1"/>
          </p:cNvGraphicFramePr>
          <p:nvPr/>
        </p:nvGraphicFramePr>
        <p:xfrm>
          <a:off x="0" y="1285875"/>
          <a:ext cx="14033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CorelDRAW" r:id="rId3" imgW="2311400" imgH="4051300" progId="">
                  <p:embed/>
                </p:oleObj>
              </mc:Choice>
              <mc:Fallback>
                <p:oleObj name="CorelDRAW" r:id="rId3" imgW="2311400" imgH="405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75"/>
                        <a:ext cx="14033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16"/>
          <p:cNvGraphicFramePr>
            <a:graphicFrameLocks noChangeAspect="1"/>
          </p:cNvGraphicFramePr>
          <p:nvPr/>
        </p:nvGraphicFramePr>
        <p:xfrm>
          <a:off x="0" y="5500688"/>
          <a:ext cx="14033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CorelDRAW" r:id="rId5" imgW="2311400" imgH="3022600" progId="">
                  <p:embed/>
                </p:oleObj>
              </mc:Choice>
              <mc:Fallback>
                <p:oleObj name="CorelDRAW" r:id="rId5" imgW="2311400" imgH="302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00688"/>
                        <a:ext cx="14033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7"/>
          <p:cNvGraphicFramePr>
            <a:graphicFrameLocks noChangeAspect="1"/>
          </p:cNvGraphicFramePr>
          <p:nvPr/>
        </p:nvGraphicFramePr>
        <p:xfrm>
          <a:off x="0" y="2671763"/>
          <a:ext cx="28559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CorelDRAW" r:id="rId7" imgW="4622800" imgH="4813300" progId="">
                  <p:embed/>
                </p:oleObj>
              </mc:Choice>
              <mc:Fallback>
                <p:oleObj name="CorelDRAW" r:id="rId7" imgW="4622800" imgH="4813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71763"/>
                        <a:ext cx="285591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EA0B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 descr="Sigla v1-c-transp4x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01750"/>
            <a:ext cx="774065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173FB-7F0F-4E46-943C-2AB5DFA97E9C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A655A-F855-4CB6-8402-655048DE1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1ECB9-8602-41A3-B204-C014FC70A18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2E85B-2F00-4FDD-8708-F6F14ABFA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2BA08-2F72-4B1E-83C8-A5980547184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A8D76-66A1-4E5F-B092-CEC487BFF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ABC0F-2C59-4CC3-95C4-8DBBEC7690D2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ECB96-A735-485C-BF37-73C3B9F12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3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0" y="1295400"/>
            <a:ext cx="74866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fld id="{5AEEDF52-A524-4189-9873-53D899F7792E}" type="datetime1">
              <a:rPr lang="ro-RO"/>
              <a:pPr/>
              <a:t>24.02.2017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770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2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Romanian NREN - RoEduNet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/>
            </a:lvl1pPr>
          </a:lstStyle>
          <a:p>
            <a:fld id="{2B52E626-C8FD-4C8C-B44E-0BDF1F0CA567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1" name="Object 215"/>
          <p:cNvGraphicFramePr>
            <a:graphicFrameLocks noChangeAspect="1"/>
          </p:cNvGraphicFramePr>
          <p:nvPr/>
        </p:nvGraphicFramePr>
        <p:xfrm>
          <a:off x="0" y="1285875"/>
          <a:ext cx="14033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17" imgW="2311400" imgH="4051300" progId="">
                  <p:embed/>
                </p:oleObj>
              </mc:Choice>
              <mc:Fallback>
                <p:oleObj name="CorelDRAW" r:id="rId17" imgW="2311400" imgH="4051300" progId="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75"/>
                        <a:ext cx="14033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216"/>
          <p:cNvGraphicFramePr>
            <a:graphicFrameLocks noChangeAspect="1"/>
          </p:cNvGraphicFramePr>
          <p:nvPr/>
        </p:nvGraphicFramePr>
        <p:xfrm>
          <a:off x="0" y="5500688"/>
          <a:ext cx="14033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19" imgW="2311400" imgH="3022600" progId="">
                  <p:embed/>
                </p:oleObj>
              </mc:Choice>
              <mc:Fallback>
                <p:oleObj name="CorelDRAW" r:id="rId19" imgW="2311400" imgH="3022600" progId="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00688"/>
                        <a:ext cx="14033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217"/>
          <p:cNvGraphicFramePr>
            <a:graphicFrameLocks noChangeAspect="1"/>
          </p:cNvGraphicFramePr>
          <p:nvPr/>
        </p:nvGraphicFramePr>
        <p:xfrm>
          <a:off x="0" y="2671763"/>
          <a:ext cx="28559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21" imgW="4622800" imgH="4813300" progId="">
                  <p:embed/>
                </p:oleObj>
              </mc:Choice>
              <mc:Fallback>
                <p:oleObj name="CorelDRAW" r:id="rId21" imgW="4622800" imgH="4813300" progId="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71763"/>
                        <a:ext cx="2855913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EA0B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1" descr="Sigla v1-c-transp4x4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44" r:id="rId3"/>
    <p:sldLayoutId id="2147483745" r:id="rId4"/>
    <p:sldLayoutId id="2147483746" r:id="rId5"/>
    <p:sldLayoutId id="2147483757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ctrTitle" sz="quarter"/>
          </p:nvPr>
        </p:nvSpPr>
        <p:spPr>
          <a:xfrm>
            <a:off x="1763713" y="2297113"/>
            <a:ext cx="7343775" cy="684212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</a:t>
            </a:r>
            <a:endParaRPr lang="en-US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itle 4"/>
          <p:cNvSpPr txBox="1">
            <a:spLocks/>
          </p:cNvSpPr>
          <p:nvPr/>
        </p:nvSpPr>
        <p:spPr bwMode="auto">
          <a:xfrm>
            <a:off x="1800225" y="3484563"/>
            <a:ext cx="73437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o-RO" sz="3600" b="1">
                <a:latin typeface="Times New Roman" pitchFamily="18" charset="0"/>
                <a:cs typeface="Times New Roman" pitchFamily="18" charset="0"/>
              </a:rPr>
              <a:t>Rețeaua Națională pentru Cercetare și Educație din România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o-RO" sz="3600" b="1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o-RO" b="1">
                <a:latin typeface="Times New Roman" pitchFamily="18" charset="0"/>
                <a:cs typeface="Times New Roman" pitchFamily="18" charset="0"/>
              </a:rPr>
              <a:t>Despre experiența RoEduNet</a:t>
            </a:r>
            <a:br>
              <a:rPr kumimoji="0" lang="ro-RO" b="1">
                <a:latin typeface="Times New Roman" pitchFamily="18" charset="0"/>
                <a:cs typeface="Times New Roman" pitchFamily="18" charset="0"/>
              </a:rPr>
            </a:br>
            <a:r>
              <a:rPr kumimoji="0" lang="ro-RO" b="1">
                <a:latin typeface="Times New Roman" pitchFamily="18" charset="0"/>
                <a:cs typeface="Times New Roman" pitchFamily="18" charset="0"/>
              </a:rPr>
              <a:t>privind asigurarea domeniului de educație și cercetare din România cu servicii TIC</a:t>
            </a:r>
            <a:r>
              <a:rPr kumimoji="0" lang="ro-RO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o-RO" sz="3600" b="1">
                <a:latin typeface="Times New Roman" pitchFamily="18" charset="0"/>
                <a:cs typeface="Times New Roman" pitchFamily="18" charset="0"/>
              </a:rPr>
            </a:br>
            <a:r>
              <a:rPr kumimoji="0" lang="ro-RO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o-RO" sz="3600" b="1">
                <a:latin typeface="Times New Roman" pitchFamily="18" charset="0"/>
                <a:cs typeface="Times New Roman" pitchFamily="18" charset="0"/>
              </a:rPr>
            </a:br>
            <a:r>
              <a:rPr kumimoji="0" lang="ro-RO" sz="2000" b="1">
                <a:latin typeface="Times New Roman" pitchFamily="18" charset="0"/>
                <a:cs typeface="Times New Roman" pitchFamily="18" charset="0"/>
              </a:rPr>
              <a:t>dr. Octavian RUSU</a:t>
            </a:r>
            <a:endParaRPr kumimoji="0" lang="ro-RO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/>
          <p:cNvSpPr/>
          <p:nvPr/>
        </p:nvSpPr>
        <p:spPr bwMode="auto">
          <a:xfrm>
            <a:off x="4500563" y="4508500"/>
            <a:ext cx="3743325" cy="1706563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>
              <a:cs typeface="+mn-cs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Topology - Concept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NREN - RoEduNet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9CE23F-E778-46E9-92B8-BB2D9B1BB586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 bwMode="auto">
          <a:xfrm rot="5400000">
            <a:off x="893763" y="3495675"/>
            <a:ext cx="5111750" cy="803275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b="1">
              <a:solidFill>
                <a:srgbClr val="DCDAD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9563" y="1340767"/>
            <a:ext cx="360040" cy="5184577"/>
          </a:xfrm>
          <a:prstGeom prst="rect">
            <a:avLst/>
          </a:prstGeom>
          <a:noFill/>
          <a:ln w="254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wrap="none" lIns="0" tIns="0" rIns="0" bIns="0" anchor="ctr" anchorCtr="1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GÉANT</a:t>
            </a:r>
            <a:r>
              <a:rPr lang="ro-RO" sz="20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ro-RO" sz="2000" b="1" dirty="0" err="1">
                <a:solidFill>
                  <a:schemeClr val="bg1"/>
                </a:solidFill>
                <a:cs typeface="+mn-cs"/>
              </a:rPr>
              <a:t>Backbone</a:t>
            </a:r>
            <a:r>
              <a:rPr lang="ro-RO" sz="2000" b="1" dirty="0">
                <a:solidFill>
                  <a:schemeClr val="bg1"/>
                </a:solidFill>
                <a:cs typeface="+mn-cs"/>
              </a:rPr>
              <a:t> la Est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03800" y="51308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b="1">
                <a:solidFill>
                  <a:schemeClr val="bg1"/>
                </a:solidFill>
              </a:rPr>
              <a:t>Inel Marea Neagră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227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12274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nut 9"/>
          <p:cNvSpPr/>
          <p:nvPr/>
        </p:nvSpPr>
        <p:spPr bwMode="auto">
          <a:xfrm>
            <a:off x="4500563" y="4508500"/>
            <a:ext cx="3743325" cy="1706563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>
              <a:cs typeface="+mn-cs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Estimated Cost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EaP </a:t>
            </a:r>
            <a:r>
              <a:rPr lang="ro-RO" sz="1200" smtClean="0">
                <a:latin typeface="Times New Roman" pitchFamily="18" charset="0"/>
                <a:cs typeface="Times New Roman" pitchFamily="18" charset="0"/>
              </a:rPr>
              <a:t>conectivitate la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GÉANT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A44270-E84E-47CA-A885-0FFF18D0A185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 bwMode="auto">
          <a:xfrm rot="5400000">
            <a:off x="1626394" y="3494882"/>
            <a:ext cx="5111750" cy="804862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2228" y="1340767"/>
            <a:ext cx="360040" cy="5184577"/>
          </a:xfrm>
          <a:prstGeom prst="rect">
            <a:avLst/>
          </a:prstGeom>
          <a:noFill/>
          <a:ln w="254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wrap="none" lIns="0" tIns="0" rIns="0" bIns="0" anchor="ctr" anchorCtr="1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Eastern GÉANT Backbone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463" y="5084763"/>
            <a:ext cx="251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Black Sea 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988840"/>
            <a:ext cx="2592288" cy="720080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Belarus = 560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Minsk – Poznan = 260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Minsk – Kiev = 300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3140968"/>
            <a:ext cx="2592288" cy="607268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Ukraine = 420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1200" b="1">
                <a:latin typeface="Times New Roman" pitchFamily="18" charset="0"/>
                <a:cs typeface="Times New Roman" pitchFamily="18" charset="0"/>
              </a:rPr>
              <a:t>Kiev – Poznan = 120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Kiev – Bucharest = 300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915916"/>
            <a:ext cx="2706208" cy="665212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Moldova = 300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1200" b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ău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– Bucharest = 150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ău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– Kiev = 150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4581128"/>
            <a:ext cx="2850224" cy="576064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Georgia = 840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1200" b="1">
                <a:latin typeface="Times New Roman" pitchFamily="18" charset="0"/>
                <a:cs typeface="Times New Roman" pitchFamily="18" charset="0"/>
              </a:rPr>
              <a:t>Tbilisi – Sofia = 440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Tbilisi  – Bucharest  = 400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5157192"/>
            <a:ext cx="2915816" cy="576064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Azerbaijan = 1300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1200" b="1">
                <a:latin typeface="Times New Roman" pitchFamily="18" charset="0"/>
                <a:cs typeface="Times New Roman" pitchFamily="18" charset="0"/>
              </a:rPr>
              <a:t>Baku – Bucharest = 700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Baku - Tbilisi = 600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5805264"/>
            <a:ext cx="2706208" cy="576064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: Armenia = 570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>
                <a:latin typeface="Times New Roman" pitchFamily="18" charset="0"/>
                <a:cs typeface="Times New Roman" pitchFamily="18" charset="0"/>
              </a:rPr>
            </a:br>
            <a:r>
              <a:rPr lang="en-US" sz="1200" b="1">
                <a:latin typeface="Times New Roman" pitchFamily="18" charset="0"/>
                <a:cs typeface="Times New Roman" pitchFamily="18" charset="0"/>
              </a:rPr>
              <a:t>Yerevan  – Bucharest = 450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Yerevan - Tbilisi = 120 kEuro/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an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5157192"/>
            <a:ext cx="3894724" cy="1152128"/>
          </a:xfrm>
          <a:prstGeom prst="rect">
            <a:avLst/>
          </a:prstGeom>
          <a:solidFill>
            <a:schemeClr val="bg1"/>
          </a:solidFill>
          <a:ln w="254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none" lIns="0" tIns="0" rIns="0" bIns="0" anchor="ctr" anchorCtr="1">
            <a:norm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Costuri anuale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Primul 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4,640,000 Euro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Al doi-lea an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4,370,000 Euro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At trei-lea an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o-RO" sz="12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4,370,000 Euro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</a:pPr>
            <a:r>
              <a:rPr lang="ro-RO" sz="1200" b="1">
                <a:latin typeface="Times New Roman" pitchFamily="18" charset="0"/>
                <a:cs typeface="Times New Roman" pitchFamily="18" charset="0"/>
              </a:rPr>
              <a:t>Cost pentru trei ani: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13,380,000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467600" cy="762000"/>
          </a:xfrm>
        </p:spPr>
        <p:txBody>
          <a:bodyPr/>
          <a:lstStyle/>
          <a:p>
            <a:pPr eaLnBrk="1" hangingPunct="1"/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Concluzii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idx="1"/>
          </p:nvPr>
        </p:nvSpPr>
        <p:spPr>
          <a:xfrm>
            <a:off x="1428750" y="981075"/>
            <a:ext cx="7486650" cy="54197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În fiecare tară există câte o rețea NREN: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Două tipuri de organizare:</a:t>
            </a:r>
          </a:p>
          <a:p>
            <a:pPr lvl="2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instituție guvernamentală </a:t>
            </a:r>
          </a:p>
          <a:p>
            <a:pPr lvl="2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entitate independentă finanțată de membri ca: universități, institute de cercetare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Finanțare:</a:t>
            </a:r>
          </a:p>
          <a:p>
            <a:pPr lvl="2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subvenție (instituție guvernamentală sau entitate de interes național) </a:t>
            </a:r>
          </a:p>
          <a:p>
            <a:pPr lvl="2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contribuție membri și proiecte de dezvoltare dedicate (similar rețelei europene GEANT)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Rezultate se pot observa pe termen mediu și lung 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– similar cu cele din educație sau cercetare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NREN - RoEduNet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DCC44A-5FC8-4E14-B15E-1790EA01F0C7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62AF08F-0D60-40EE-927A-04A67F158D0B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71750" y="2857500"/>
            <a:ext cx="4429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o-RO" sz="3500" b="1" i="1">
                <a:latin typeface="Times New Roman" pitchFamily="18" charset="0"/>
                <a:cs typeface="Times New Roman" pitchFamily="18" charset="0"/>
              </a:rPr>
              <a:t>Mulțumesc!</a:t>
            </a:r>
            <a:endParaRPr kumimoji="0" lang="ro-RO" sz="35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D62B99-CD4F-4258-BC0F-8DD04E356F4F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en-GB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Ce este o rețea NREN</a:t>
            </a:r>
            <a:r>
              <a:rPr lang="en-GB" sz="25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i="1" smtClean="0">
                <a:latin typeface="Times New Roman" pitchFamily="18" charset="0"/>
                <a:cs typeface="Times New Roman" pitchFamily="18" charset="0"/>
              </a:rPr>
              <a:t>National Research and Education Network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)?</a:t>
            </a:r>
            <a:endParaRPr lang="en-US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ro-RO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Evoluția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construirea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 rețelei naționale pentru educație și </a:t>
            </a:r>
            <a:r>
              <a:rPr lang="en-GB" sz="2500" smtClean="0">
                <a:latin typeface="Times New Roman" pitchFamily="18" charset="0"/>
                <a:cs typeface="Times New Roman" pitchFamily="18" charset="0"/>
              </a:rPr>
              <a:t>cercetare 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din România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ro-RO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500" smtClean="0">
                <a:latin typeface="Times New Roman" pitchFamily="18" charset="0"/>
                <a:cs typeface="Times New Roman" pitchFamily="18" charset="0"/>
              </a:rPr>
              <a:t>Parteneriat estic (Eastern Partnership)</a:t>
            </a:r>
            <a:endParaRPr lang="ro-RO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endParaRPr lang="ro-RO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Concluzii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67600" cy="914400"/>
          </a:xfrm>
        </p:spPr>
        <p:txBody>
          <a:bodyPr/>
          <a:lstStyle/>
          <a:p>
            <a:pPr eaLnBrk="1" hangingPunct="1"/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NREN – </a:t>
            </a:r>
            <a:r>
              <a:rPr lang="en-GB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Aspecte generale</a:t>
            </a:r>
            <a:endParaRPr lang="ro-RO" sz="35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ro-RO" sz="2000" b="1" i="1" smtClean="0">
                <a:latin typeface="Times New Roman" pitchFamily="18" charset="0"/>
                <a:cs typeface="Times New Roman" pitchFamily="18" charset="0"/>
              </a:rPr>
              <a:t>Rețea specializată la nivel național dedicată acoperirii nevoilor de comunicații de date și acces Internet pentru cercetare și educație.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ro-RO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Caracteristici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Un singur NREN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țară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ro-RO" sz="20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Administrează și operează o infrastructură de comunicații de mare viteză pentru acces la HPC/GRID, facilități de cercetare (CERN) surse electronice de informare 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Contribuie la cercetarea științifică în domeniul rețelelor de comunicații de date și a protocoalelor Internet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Stimulează utilizarea tehnologiilor IT pentru educație și pentru cercetare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Contribuie la implementarea noilor tehnologii pentru suportul performanței în comunitatea academică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Education and Research Network - RoEduNet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C7DD3A9-F6E6-439E-AE4F-A829427AAE01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476375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Finanțare NREN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sz="half" idx="1"/>
          </p:nvPr>
        </p:nvSpPr>
        <p:spPr>
          <a:xfrm>
            <a:off x="684213" y="4724400"/>
            <a:ext cx="8280400" cy="2017713"/>
          </a:xfrm>
        </p:spPr>
        <p:txBody>
          <a:bodyPr/>
          <a:lstStyle/>
          <a:p>
            <a:pPr marL="1077913" indent="-357188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800" b="1" i="1" smtClean="0">
                <a:latin typeface="Times New Roman" pitchFamily="18" charset="0"/>
                <a:cs typeface="Times New Roman" pitchFamily="18" charset="0"/>
              </a:rPr>
              <a:t>Finanțare guvernamentală </a:t>
            </a:r>
          </a:p>
          <a:p>
            <a:pPr marL="1790700" lvl="1" indent="-357188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80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mr-IN" sz="1800" smtClean="0">
                <a:latin typeface="Times New Roman" pitchFamily="18" charset="0"/>
              </a:rPr>
              <a:t>–</a:t>
            </a:r>
            <a:r>
              <a:rPr lang="ro-RO" sz="1800" smtClean="0">
                <a:latin typeface="Times New Roman" pitchFamily="18" charset="0"/>
                <a:cs typeface="Times New Roman" pitchFamily="18" charset="0"/>
              </a:rPr>
              <a:t> independență financiară </a:t>
            </a:r>
          </a:p>
          <a:p>
            <a:pPr marL="1790700" lvl="1" indent="-357188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800" smtClean="0">
                <a:latin typeface="Times New Roman" pitchFamily="18" charset="0"/>
                <a:cs typeface="Times New Roman" pitchFamily="18" charset="0"/>
              </a:rPr>
              <a:t>Contra </a:t>
            </a:r>
            <a:r>
              <a:rPr lang="mr-IN" sz="1800" smtClean="0">
                <a:latin typeface="Times New Roman" pitchFamily="18" charset="0"/>
              </a:rPr>
              <a:t>–</a:t>
            </a:r>
            <a:r>
              <a:rPr lang="ro-RO" sz="1800" smtClean="0">
                <a:latin typeface="Times New Roman" pitchFamily="18" charset="0"/>
                <a:cs typeface="Times New Roman" pitchFamily="18" charset="0"/>
              </a:rPr>
              <a:t> neimplicarea membrilor</a:t>
            </a:r>
          </a:p>
          <a:p>
            <a:pPr marL="1077913" indent="-357188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800" b="1" i="1" smtClean="0">
                <a:latin typeface="Times New Roman" pitchFamily="18" charset="0"/>
                <a:cs typeface="Times New Roman" pitchFamily="18" charset="0"/>
              </a:rPr>
              <a:t>Finanțare privată a membrilor </a:t>
            </a:r>
            <a:r>
              <a:rPr lang="mr-IN" sz="1800" smtClean="0">
                <a:latin typeface="Times New Roman" pitchFamily="18" charset="0"/>
              </a:rPr>
              <a:t>–</a:t>
            </a:r>
            <a:r>
              <a:rPr lang="ro-RO" sz="1800" smtClean="0">
                <a:latin typeface="Times New Roman" pitchFamily="18" charset="0"/>
                <a:cs typeface="Times New Roman" pitchFamily="18" charset="0"/>
              </a:rPr>
              <a:t> o variantă mai greu sustenabilă pentru țările în curs de dezvoltare deși se folosesc, în esență, aceleași fonduri.</a:t>
            </a:r>
          </a:p>
          <a:p>
            <a:pPr marL="1077913" indent="-357188"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ro-RO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620713"/>
            <a:ext cx="4992687" cy="3744912"/>
          </a:xfrm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10B6EA-B9D1-471A-B7A7-58A49A52382C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39975" y="4292600"/>
            <a:ext cx="5761038" cy="36036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GB" sz="2000" i="1">
                <a:latin typeface="Times New Roman" pitchFamily="18" charset="0"/>
                <a:cs typeface="Times New Roman" pitchFamily="18" charset="0"/>
              </a:rPr>
              <a:t>Sursa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000">
                <a:latin typeface="Times New Roman" pitchFamily="18" charset="0"/>
                <a:cs typeface="Times New Roman" pitchFamily="18" charset="0"/>
              </a:rPr>
              <a:t>http://www.casefornrens.org/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67600" cy="762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 </a:t>
            </a:r>
          </a:p>
        </p:txBody>
      </p:sp>
      <p:sp>
        <p:nvSpPr>
          <p:cNvPr id="23554" name="Content Placeholder 7"/>
          <p:cNvSpPr>
            <a:spLocks noGrp="1"/>
          </p:cNvSpPr>
          <p:nvPr>
            <p:ph idx="1"/>
          </p:nvPr>
        </p:nvSpPr>
        <p:spPr>
          <a:xfrm>
            <a:off x="1428750" y="765175"/>
            <a:ext cx="7486650" cy="5635625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Implicarea membrilor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1990 – 1997 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entuziasm, servicii noi, cerințe mici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 costuri prohibitive, probleme cu operatorii, acuzații de concurență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1998 – 2001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1998 – RoEduNet recunoscută formal ca instituție, suport de la membri</a:t>
            </a:r>
            <a:endParaRPr lang="en-GB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Control guvernamental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2001-2005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fonduri insuficiente, două rețele NREN, costuri mari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Aderare la GEANT în 2001 – acces la proiecte și beneficii datorate exemplelor de NREN-uri europene</a:t>
            </a:r>
            <a:endParaRPr lang="en-GB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The sweet spot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2006 – prezent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000" smtClean="0">
                <a:latin typeface="Times New Roman" pitchFamily="18" charset="0"/>
                <a:cs typeface="Times New Roman" pitchFamily="18" charset="0"/>
              </a:rPr>
              <a:t>Rețea la nivel național proprie completă pe fibră optică – exemplu de evoluție la nivel European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NREN - RoEduNet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F84FE6C-651A-4616-B21E-A389D68E3B24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 </a:t>
            </a:r>
            <a:b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Servicii de comunicații</a:t>
            </a:r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4388" y="65786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1197CFB-39B5-4D43-A470-F39229994B95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33500"/>
            <a:ext cx="749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 </a:t>
            </a:r>
            <a:b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rețeaua Europeană GEANT</a:t>
            </a:r>
          </a:p>
        </p:txBody>
      </p:sp>
      <p:pic>
        <p:nvPicPr>
          <p:cNvPr id="6" name="Picture 6" descr="10G_fibre_2004_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285875"/>
            <a:ext cx="5214938" cy="5153025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88125" y="1295400"/>
            <a:ext cx="2555875" cy="13477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10 Gbps August 2004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D43895A-F849-4F03-BC29-380296C9F4D7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10G_fibre_2009_all+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52451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6659563" y="2852738"/>
            <a:ext cx="23050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sz="2800" kern="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kumimoji="0" lang="en-US" sz="2800" kern="0" dirty="0" err="1">
                <a:latin typeface="Times New Roman" pitchFamily="18" charset="0"/>
                <a:cs typeface="Times New Roman" pitchFamily="18" charset="0"/>
              </a:rPr>
              <a:t>Gbps</a:t>
            </a:r>
            <a:r>
              <a:rPr kumimoji="0" lang="en-US" sz="2800" kern="0" dirty="0">
                <a:latin typeface="Times New Roman" pitchFamily="18" charset="0"/>
                <a:cs typeface="Times New Roman" pitchFamily="18" charset="0"/>
              </a:rPr>
              <a:t> June 2009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6659563" y="4714875"/>
            <a:ext cx="248443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Maps by Michael Enrico Network Engineering &amp; Planning Team DANTE 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5470525" y="4275138"/>
            <a:ext cx="158750" cy="6350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89588" y="4243388"/>
            <a:ext cx="71437" cy="71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 </a:t>
            </a: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servicii la nivel național</a:t>
            </a:r>
          </a:p>
        </p:txBody>
      </p:sp>
      <p:sp>
        <p:nvSpPr>
          <p:cNvPr id="26626" name="Content Placeholder 6"/>
          <p:cNvSpPr>
            <a:spLocks noGrp="1"/>
          </p:cNvSpPr>
          <p:nvPr>
            <p:ph idx="1"/>
          </p:nvPr>
        </p:nvSpPr>
        <p:spPr>
          <a:xfrm>
            <a:off x="971550" y="1196975"/>
            <a:ext cx="7943850" cy="520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GB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1600" b="1" smtClean="0">
                <a:latin typeface="Times New Roman" pitchFamily="18" charset="0"/>
                <a:cs typeface="Times New Roman" pitchFamily="18" charset="0"/>
              </a:rPr>
              <a:t>Conectivitate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1G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bps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pentru fiecare județ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10G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bps și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1x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100G 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pentru fiecare regiune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Rețele metropolitane în București și Iași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2x10G via GEANT + Internet comercial 2x10G via DWS (prin GEANT)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	CSIRT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Computer Security Incident Response Team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) - https://www.csirt.ro/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Acredi</a:t>
            </a:r>
            <a:r>
              <a:rPr lang="en-GB" sz="16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ată din 2009 de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Trusted Introducer (</a:t>
            </a: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prima structură de acest fel din România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o-RO" sz="1600" b="1" smtClean="0">
                <a:latin typeface="Times New Roman" pitchFamily="18" charset="0"/>
                <a:cs typeface="Times New Roman" pitchFamily="18" charset="0"/>
              </a:rPr>
              <a:t>	Serviciul de certificate electronice 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Pentru server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- https://tcs-server.roedu.net/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Pentru utilizatori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- https://tcs-user.roedu.net/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Operates with Simple SAML via Federation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o-RO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Eduroam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Acces instituțional la rețele partenere din Europa, Statele Unite și Canada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o-RO" sz="16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1600" b="1" smtClean="0">
                <a:latin typeface="Times New Roman" pitchFamily="18" charset="0"/>
                <a:cs typeface="Times New Roman" pitchFamily="18" charset="0"/>
              </a:rPr>
              <a:t>ederație</a:t>
            </a: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1600" smtClean="0">
                <a:latin typeface="Times New Roman" pitchFamily="18" charset="0"/>
                <a:cs typeface="Times New Roman" pitchFamily="18" charset="0"/>
              </a:rPr>
              <a:t>Autentificare federată pentru servicii de videoconferință, acces la depozitul științific național și la reviste științifice indexate BDI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(Elsevier, Wiley etc.)</a:t>
            </a:r>
            <a:endParaRPr lang="ro-RO" sz="16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sz="80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NREN - RoEduNet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3C34A33-00A4-46DA-8992-7B4574A9DA57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RoEduNet </a:t>
            </a: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o-RO" sz="35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Europa de Est</a:t>
            </a:r>
          </a:p>
        </p:txBody>
      </p:sp>
      <p:sp>
        <p:nvSpPr>
          <p:cNvPr id="276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nia – Republic</a:t>
            </a: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Moldova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b="1" i="1" smtClean="0">
                <a:latin typeface="Times New Roman" pitchFamily="18" charset="0"/>
                <a:cs typeface="Times New Roman" pitchFamily="18" charset="0"/>
              </a:rPr>
              <a:t>NATO Science Project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primul proiect de fibră transfrontalieră în România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E@P lobby </a:t>
            </a: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și suport pentru documentație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endParaRPr lang="ro-RO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b="1" smtClean="0">
                <a:latin typeface="Times New Roman" pitchFamily="18" charset="0"/>
                <a:cs typeface="Times New Roman" pitchFamily="18" charset="0"/>
              </a:rPr>
              <a:t>Necesitate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acces la marile proiecte europene – CERN, ELI, DANUBIUS etc.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o-RO" sz="2500" smtClean="0">
                <a:latin typeface="Times New Roman" pitchFamily="18" charset="0"/>
                <a:cs typeface="Times New Roman" pitchFamily="18" charset="0"/>
              </a:rPr>
              <a:t>Roaming pentru acces rețea, servicii garantate, acces la proiecte europene</a:t>
            </a:r>
            <a:endParaRPr lang="en-US" sz="2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o-RO" sz="25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Romanian NREN - RoEduNet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3E1B3F0-174B-4B12-AA1B-DBD605AFE56E}" type="slidenum">
              <a:rPr lang="en-US" sz="120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PPT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B0F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Char char="n"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00206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chemeClr val="bg1"/>
        </a:solidFill>
        <a:ln w="25400" cap="rnd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/>
        </a:scene3d>
        <a:sp3d/>
      </a:spPr>
      <a:bodyPr wrap="none" lIns="0" tIns="0" rIns="0" bIns="0" rtlCol="0" anchor="ctr" anchorCtr="1">
        <a:normAutofit/>
      </a:bodyPr>
      <a:lstStyle>
        <a:defPPr>
          <a:buNone/>
          <a:defRPr sz="800" b="1" dirty="0" smtClean="0"/>
        </a:defPPr>
      </a:lstStyle>
    </a:tx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</Template>
  <TotalTime>3819</TotalTime>
  <Words>549</Words>
  <Application>Microsoft Office PowerPoint</Application>
  <PresentationFormat>On-screen Show (4:3)</PresentationFormat>
  <Paragraphs>131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Verdana</vt:lpstr>
      <vt:lpstr>Wingdings</vt:lpstr>
      <vt:lpstr>Times New Roman</vt:lpstr>
      <vt:lpstr>Mangal</vt:lpstr>
      <vt:lpstr>TemplatePPT</vt:lpstr>
      <vt:lpstr>CorelDRAW</vt:lpstr>
      <vt:lpstr>RoEduNet</vt:lpstr>
      <vt:lpstr>Agenda</vt:lpstr>
      <vt:lpstr>NREN – Aspecte generale</vt:lpstr>
      <vt:lpstr>Finanțare NREN</vt:lpstr>
      <vt:lpstr>RoEduNet </vt:lpstr>
      <vt:lpstr>RoEduNet  Servicii de comunicații</vt:lpstr>
      <vt:lpstr>RoEduNet  în rețeaua Europeană GEANT</vt:lpstr>
      <vt:lpstr>RoEduNet – servicii la nivel național</vt:lpstr>
      <vt:lpstr>RoEduNet în Europa de Est</vt:lpstr>
      <vt:lpstr>New Topology - Concept</vt:lpstr>
      <vt:lpstr>Estimated Cost</vt:lpstr>
      <vt:lpstr>Concluzii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RoEduNet2</dc:title>
  <dc:creator>Octavian</dc:creator>
  <cp:lastModifiedBy>USER</cp:lastModifiedBy>
  <cp:revision>191</cp:revision>
  <dcterms:created xsi:type="dcterms:W3CDTF">2009-09-26T19:02:45Z</dcterms:created>
  <dcterms:modified xsi:type="dcterms:W3CDTF">2017-02-24T07:55:36Z</dcterms:modified>
</cp:coreProperties>
</file>